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5"/>
    <p:sldId id="257" r:id="rId36"/>
    <p:sldId id="258" r:id="rId37"/>
    <p:sldId id="259" r:id="rId38"/>
    <p:sldId id="260" r:id="rId39"/>
    <p:sldId id="261" r:id="rId40"/>
    <p:sldId id="262" r:id="rId41"/>
    <p:sldId id="263" r:id="rId4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aleway" charset="1" panose="020B0503030101060003"/>
      <p:regular r:id="rId10"/>
    </p:embeddedFont>
    <p:embeddedFont>
      <p:font typeface="Raleway Bold" charset="1" panose="020B0803030101060003"/>
      <p:regular r:id="rId11"/>
    </p:embeddedFont>
    <p:embeddedFont>
      <p:font typeface="Raleway Thin" charset="1" panose="020B0203030101060003"/>
      <p:regular r:id="rId12"/>
    </p:embeddedFont>
    <p:embeddedFont>
      <p:font typeface="Raleway Heavy" charset="1" panose="020B0003030101060003"/>
      <p:regular r:id="rId13"/>
    </p:embeddedFont>
    <p:embeddedFont>
      <p:font typeface="Public Sans" charset="1" panose="00000000000000000000"/>
      <p:regular r:id="rId14"/>
    </p:embeddedFont>
    <p:embeddedFont>
      <p:font typeface="Public Sans Bold" charset="1" panose="00000000000000000000"/>
      <p:regular r:id="rId15"/>
    </p:embeddedFont>
    <p:embeddedFont>
      <p:font typeface="Public Sans Italics" charset="1" panose="00000000000000000000"/>
      <p:regular r:id="rId16"/>
    </p:embeddedFont>
    <p:embeddedFont>
      <p:font typeface="Public Sans Bold Italics" charset="1" panose="00000000000000000000"/>
      <p:regular r:id="rId17"/>
    </p:embeddedFont>
    <p:embeddedFont>
      <p:font typeface="Public Sans Thin" charset="1" panose="00000000000000000000"/>
      <p:regular r:id="rId18"/>
    </p:embeddedFont>
    <p:embeddedFont>
      <p:font typeface="Public Sans Thin Italics" charset="1" panose="00000000000000000000"/>
      <p:regular r:id="rId19"/>
    </p:embeddedFont>
    <p:embeddedFont>
      <p:font typeface="Public Sans Medium" charset="1" panose="00000000000000000000"/>
      <p:regular r:id="rId20"/>
    </p:embeddedFont>
    <p:embeddedFont>
      <p:font typeface="Public Sans Medium Italics" charset="1" panose="00000000000000000000"/>
      <p:regular r:id="rId21"/>
    </p:embeddedFont>
    <p:embeddedFont>
      <p:font typeface="Public Sans Heavy" charset="1" panose="00000000000000000000"/>
      <p:regular r:id="rId22"/>
    </p:embeddedFont>
    <p:embeddedFont>
      <p:font typeface="Public Sans Heavy Italics" charset="1" panose="00000000000000000000"/>
      <p:regular r:id="rId23"/>
    </p:embeddedFont>
    <p:embeddedFont>
      <p:font typeface="Canva Sans" charset="1" panose="020B0503030501040103"/>
      <p:regular r:id="rId24"/>
    </p:embeddedFont>
    <p:embeddedFont>
      <p:font typeface="Canva Sans Bold" charset="1" panose="020B0803030501040103"/>
      <p:regular r:id="rId25"/>
    </p:embeddedFont>
    <p:embeddedFont>
      <p:font typeface="Canva Sans Italics" charset="1" panose="020B0503030501040103"/>
      <p:regular r:id="rId26"/>
    </p:embeddedFont>
    <p:embeddedFont>
      <p:font typeface="Canva Sans Bold Italics" charset="1" panose="020B0803030501040103"/>
      <p:regular r:id="rId27"/>
    </p:embeddedFont>
    <p:embeddedFont>
      <p:font typeface="Canva Sans Medium" charset="1" panose="020B0603030501040103"/>
      <p:regular r:id="rId28"/>
    </p:embeddedFont>
    <p:embeddedFont>
      <p:font typeface="Canva Sans Medium Italics" charset="1" panose="020B0603030501040103"/>
      <p:regular r:id="rId29"/>
    </p:embeddedFont>
    <p:embeddedFont>
      <p:font typeface="Eczar" charset="1" panose="02000603040300000004"/>
      <p:regular r:id="rId30"/>
    </p:embeddedFont>
    <p:embeddedFont>
      <p:font typeface="Eczar Bold" charset="1" panose="02000603040300000004"/>
      <p:regular r:id="rId31"/>
    </p:embeddedFont>
    <p:embeddedFont>
      <p:font typeface="Eczar Medium" charset="1" panose="02000603040300000004"/>
      <p:regular r:id="rId32"/>
    </p:embeddedFont>
    <p:embeddedFont>
      <p:font typeface="Eczar Semi-Bold" charset="1" panose="02000603040300000004"/>
      <p:regular r:id="rId33"/>
    </p:embeddedFont>
    <p:embeddedFont>
      <p:font typeface="Eczar Ultra-Bold" charset="1" panose="02000603040300000004"/>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slides/slide1.xml" Type="http://schemas.openxmlformats.org/officeDocument/2006/relationships/slide"/><Relationship Id="rId36" Target="slides/slide2.xml" Type="http://schemas.openxmlformats.org/officeDocument/2006/relationships/slide"/><Relationship Id="rId37" Target="slides/slide3.xml" Type="http://schemas.openxmlformats.org/officeDocument/2006/relationships/slide"/><Relationship Id="rId38" Target="slides/slide4.xml" Type="http://schemas.openxmlformats.org/officeDocument/2006/relationships/slide"/><Relationship Id="rId39" Target="slides/slide5.xml" Type="http://schemas.openxmlformats.org/officeDocument/2006/relationships/slide"/><Relationship Id="rId4" Target="theme/theme1.xml" Type="http://schemas.openxmlformats.org/officeDocument/2006/relationships/theme"/><Relationship Id="rId40" Target="slides/slide6.xml" Type="http://schemas.openxmlformats.org/officeDocument/2006/relationships/slide"/><Relationship Id="rId41" Target="slides/slide7.xml" Type="http://schemas.openxmlformats.org/officeDocument/2006/relationships/slide"/><Relationship Id="rId42" Target="slides/slide8.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2.svg>
</file>

<file path=ppt/media/image3.pn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4.pn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4.pn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4.png" Type="http://schemas.openxmlformats.org/officeDocument/2006/relationships/image"/><Relationship Id="rId6" Target="../media/image1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2984660">
            <a:off x="15459392" y="3586957"/>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119339" y="-4507184"/>
            <a:ext cx="10029895" cy="9014368"/>
          </a:xfrm>
          <a:custGeom>
            <a:avLst/>
            <a:gdLst/>
            <a:ahLst/>
            <a:cxnLst/>
            <a:rect r="r" b="b" t="t" l="l"/>
            <a:pathLst>
              <a:path h="9014368" w="10029895">
                <a:moveTo>
                  <a:pt x="0" y="0"/>
                </a:moveTo>
                <a:lnTo>
                  <a:pt x="10029894" y="0"/>
                </a:lnTo>
                <a:lnTo>
                  <a:pt x="10029894" y="9014368"/>
                </a:lnTo>
                <a:lnTo>
                  <a:pt x="0" y="9014368"/>
                </a:lnTo>
                <a:lnTo>
                  <a:pt x="0" y="0"/>
                </a:lnTo>
                <a:close/>
              </a:path>
            </a:pathLst>
          </a:custGeom>
          <a:blipFill>
            <a:blip r:embed="rId4"/>
            <a:stretch>
              <a:fillRect l="0" t="0" r="0" b="0"/>
            </a:stretch>
          </a:blipFill>
        </p:spPr>
      </p:sp>
      <p:sp>
        <p:nvSpPr>
          <p:cNvPr name="Freeform 4" id="4"/>
          <p:cNvSpPr/>
          <p:nvPr/>
        </p:nvSpPr>
        <p:spPr>
          <a:xfrm flipH="false" flipV="false" rot="-1264648">
            <a:off x="-2042291" y="3086100"/>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5014947" y="4938208"/>
            <a:ext cx="10029895" cy="9014368"/>
          </a:xfrm>
          <a:custGeom>
            <a:avLst/>
            <a:gdLst/>
            <a:ahLst/>
            <a:cxnLst/>
            <a:rect r="r" b="b" t="t" l="l"/>
            <a:pathLst>
              <a:path h="9014368" w="10029895">
                <a:moveTo>
                  <a:pt x="0" y="0"/>
                </a:moveTo>
                <a:lnTo>
                  <a:pt x="10029894" y="0"/>
                </a:lnTo>
                <a:lnTo>
                  <a:pt x="10029894" y="9014368"/>
                </a:lnTo>
                <a:lnTo>
                  <a:pt x="0" y="9014368"/>
                </a:lnTo>
                <a:lnTo>
                  <a:pt x="0" y="0"/>
                </a:lnTo>
                <a:close/>
              </a:path>
            </a:pathLst>
          </a:custGeom>
          <a:blipFill>
            <a:blip r:embed="rId4"/>
            <a:stretch>
              <a:fillRect l="0" t="0" r="0" b="0"/>
            </a:stretch>
          </a:blipFill>
        </p:spPr>
      </p:sp>
      <p:sp>
        <p:nvSpPr>
          <p:cNvPr name="Freeform 6" id="6"/>
          <p:cNvSpPr/>
          <p:nvPr/>
        </p:nvSpPr>
        <p:spPr>
          <a:xfrm flipH="false" flipV="false" rot="0">
            <a:off x="14584680" y="-2449784"/>
            <a:ext cx="7406640" cy="8229600"/>
          </a:xfrm>
          <a:custGeom>
            <a:avLst/>
            <a:gdLst/>
            <a:ahLst/>
            <a:cxnLst/>
            <a:rect r="r" b="b" t="t" l="l"/>
            <a:pathLst>
              <a:path h="8229600" w="7406640">
                <a:moveTo>
                  <a:pt x="0" y="0"/>
                </a:moveTo>
                <a:lnTo>
                  <a:pt x="7406640" y="0"/>
                </a:lnTo>
                <a:lnTo>
                  <a:pt x="7406640" y="8229600"/>
                </a:lnTo>
                <a:lnTo>
                  <a:pt x="0" y="8229600"/>
                </a:lnTo>
                <a:lnTo>
                  <a:pt x="0" y="0"/>
                </a:lnTo>
                <a:close/>
              </a:path>
            </a:pathLst>
          </a:custGeom>
          <a:blipFill>
            <a:blip r:embed="rId5"/>
            <a:stretch>
              <a:fillRect l="0" t="0" r="0" b="0"/>
            </a:stretch>
          </a:blipFill>
        </p:spPr>
      </p:sp>
      <p:sp>
        <p:nvSpPr>
          <p:cNvPr name="Freeform 7" id="7"/>
          <p:cNvSpPr/>
          <p:nvPr/>
        </p:nvSpPr>
        <p:spPr>
          <a:xfrm flipH="false" flipV="false" rot="6495018">
            <a:off x="-1249695" y="5438343"/>
            <a:ext cx="7406640" cy="8229600"/>
          </a:xfrm>
          <a:custGeom>
            <a:avLst/>
            <a:gdLst/>
            <a:ahLst/>
            <a:cxnLst/>
            <a:rect r="r" b="b" t="t" l="l"/>
            <a:pathLst>
              <a:path h="8229600" w="7406640">
                <a:moveTo>
                  <a:pt x="0" y="0"/>
                </a:moveTo>
                <a:lnTo>
                  <a:pt x="7406640" y="0"/>
                </a:lnTo>
                <a:lnTo>
                  <a:pt x="7406640" y="8229600"/>
                </a:lnTo>
                <a:lnTo>
                  <a:pt x="0" y="8229600"/>
                </a:lnTo>
                <a:lnTo>
                  <a:pt x="0" y="0"/>
                </a:lnTo>
                <a:close/>
              </a:path>
            </a:pathLst>
          </a:custGeom>
          <a:blipFill>
            <a:blip r:embed="rId5"/>
            <a:stretch>
              <a:fillRect l="0" t="0" r="0" b="0"/>
            </a:stretch>
          </a:blipFill>
        </p:spPr>
      </p:sp>
      <p:sp>
        <p:nvSpPr>
          <p:cNvPr name="TextBox 8" id="8"/>
          <p:cNvSpPr txBox="true"/>
          <p:nvPr/>
        </p:nvSpPr>
        <p:spPr>
          <a:xfrm rot="0">
            <a:off x="810188" y="3579541"/>
            <a:ext cx="16667624" cy="2200275"/>
          </a:xfrm>
          <a:prstGeom prst="rect">
            <a:avLst/>
          </a:prstGeom>
        </p:spPr>
        <p:txBody>
          <a:bodyPr anchor="t" rtlCol="false" tIns="0" lIns="0" bIns="0" rIns="0">
            <a:spAutoFit/>
          </a:bodyPr>
          <a:lstStyle/>
          <a:p>
            <a:pPr algn="ctr">
              <a:lnSpc>
                <a:spcPts val="17250"/>
              </a:lnSpc>
            </a:pPr>
            <a:r>
              <a:rPr lang="en-US" sz="15000">
                <a:solidFill>
                  <a:srgbClr val="273384"/>
                </a:solidFill>
                <a:latin typeface="Eczar Bold"/>
              </a:rPr>
              <a:t>EDUSCAN</a:t>
            </a:r>
          </a:p>
        </p:txBody>
      </p:sp>
      <p:sp>
        <p:nvSpPr>
          <p:cNvPr name="TextBox 9" id="9"/>
          <p:cNvSpPr txBox="true"/>
          <p:nvPr/>
        </p:nvSpPr>
        <p:spPr>
          <a:xfrm rot="0">
            <a:off x="2554146" y="7078104"/>
            <a:ext cx="13179708" cy="1783080"/>
          </a:xfrm>
          <a:prstGeom prst="rect">
            <a:avLst/>
          </a:prstGeom>
        </p:spPr>
        <p:txBody>
          <a:bodyPr anchor="t" rtlCol="false" tIns="0" lIns="0" bIns="0" rIns="0">
            <a:spAutoFit/>
          </a:bodyPr>
          <a:lstStyle/>
          <a:p>
            <a:pPr algn="ctr">
              <a:lnSpc>
                <a:spcPts val="7334"/>
              </a:lnSpc>
            </a:pPr>
            <a:r>
              <a:rPr lang="en-US" sz="4500">
                <a:solidFill>
                  <a:srgbClr val="273384"/>
                </a:solidFill>
                <a:latin typeface="Eczar Bold"/>
              </a:rPr>
              <a:t>A one stop solution for OCR and centralised database</a:t>
            </a:r>
          </a:p>
        </p:txBody>
      </p:sp>
      <p:sp>
        <p:nvSpPr>
          <p:cNvPr name="Freeform 10" id="10"/>
          <p:cNvSpPr/>
          <p:nvPr/>
        </p:nvSpPr>
        <p:spPr>
          <a:xfrm flipH="false" flipV="false" rot="-2700000">
            <a:off x="-1551070" y="-4895564"/>
            <a:ext cx="7406640" cy="8229600"/>
          </a:xfrm>
          <a:custGeom>
            <a:avLst/>
            <a:gdLst/>
            <a:ahLst/>
            <a:cxnLst/>
            <a:rect r="r" b="b" t="t" l="l"/>
            <a:pathLst>
              <a:path h="8229600" w="7406640">
                <a:moveTo>
                  <a:pt x="0" y="0"/>
                </a:moveTo>
                <a:lnTo>
                  <a:pt x="7406640" y="0"/>
                </a:lnTo>
                <a:lnTo>
                  <a:pt x="7406640" y="8229600"/>
                </a:lnTo>
                <a:lnTo>
                  <a:pt x="0" y="8229600"/>
                </a:lnTo>
                <a:lnTo>
                  <a:pt x="0" y="0"/>
                </a:lnTo>
                <a:close/>
              </a:path>
            </a:pathLst>
          </a:custGeom>
          <a:blipFill>
            <a:blip r:embed="rId5"/>
            <a:stretch>
              <a:fillRect l="0" t="0" r="0" b="0"/>
            </a:stretch>
          </a:blipFill>
        </p:spPr>
      </p:sp>
      <p:sp>
        <p:nvSpPr>
          <p:cNvPr name="Freeform 11" id="11"/>
          <p:cNvSpPr/>
          <p:nvPr/>
        </p:nvSpPr>
        <p:spPr>
          <a:xfrm flipH="false" flipV="false" rot="-3442328">
            <a:off x="12759754" y="6160928"/>
            <a:ext cx="7406640" cy="8229600"/>
          </a:xfrm>
          <a:custGeom>
            <a:avLst/>
            <a:gdLst/>
            <a:ahLst/>
            <a:cxnLst/>
            <a:rect r="r" b="b" t="t" l="l"/>
            <a:pathLst>
              <a:path h="8229600" w="7406640">
                <a:moveTo>
                  <a:pt x="0" y="0"/>
                </a:moveTo>
                <a:lnTo>
                  <a:pt x="7406640" y="0"/>
                </a:lnTo>
                <a:lnTo>
                  <a:pt x="7406640" y="8229600"/>
                </a:lnTo>
                <a:lnTo>
                  <a:pt x="0" y="8229600"/>
                </a:lnTo>
                <a:lnTo>
                  <a:pt x="0" y="0"/>
                </a:lnTo>
                <a:close/>
              </a:path>
            </a:pathLst>
          </a:custGeom>
          <a:blipFill>
            <a:blip r:embed="rId5"/>
            <a:stretch>
              <a:fillRect l="0" t="0" r="0" b="0"/>
            </a:stretch>
          </a:blipFill>
        </p:spPr>
      </p:sp>
      <p:sp>
        <p:nvSpPr>
          <p:cNvPr name="TextBox 12" id="12"/>
          <p:cNvSpPr txBox="true"/>
          <p:nvPr/>
        </p:nvSpPr>
        <p:spPr>
          <a:xfrm rot="0">
            <a:off x="6406541" y="1932033"/>
            <a:ext cx="5474919" cy="498340"/>
          </a:xfrm>
          <a:prstGeom prst="rect">
            <a:avLst/>
          </a:prstGeom>
        </p:spPr>
        <p:txBody>
          <a:bodyPr anchor="t" rtlCol="false" tIns="0" lIns="0" bIns="0" rIns="0">
            <a:spAutoFit/>
          </a:bodyPr>
          <a:lstStyle/>
          <a:p>
            <a:pPr algn="ctr">
              <a:lnSpc>
                <a:spcPts val="4032"/>
              </a:lnSpc>
            </a:pPr>
            <a:r>
              <a:rPr lang="en-US" sz="2880">
                <a:solidFill>
                  <a:srgbClr val="A88353"/>
                </a:solidFill>
                <a:latin typeface="Public Sans"/>
              </a:rPr>
              <a:t>Data Demons</a:t>
            </a:r>
          </a:p>
        </p:txBody>
      </p:sp>
      <p:sp>
        <p:nvSpPr>
          <p:cNvPr name="TextBox 13" id="13"/>
          <p:cNvSpPr txBox="true"/>
          <p:nvPr/>
        </p:nvSpPr>
        <p:spPr>
          <a:xfrm rot="0">
            <a:off x="2554146" y="8779277"/>
            <a:ext cx="13179708" cy="694690"/>
          </a:xfrm>
          <a:prstGeom prst="rect">
            <a:avLst/>
          </a:prstGeom>
        </p:spPr>
        <p:txBody>
          <a:bodyPr anchor="t" rtlCol="false" tIns="0" lIns="0" bIns="0" rIns="0">
            <a:spAutoFit/>
          </a:bodyPr>
          <a:lstStyle/>
          <a:p>
            <a:pPr algn="ctr">
              <a:lnSpc>
                <a:spcPts val="5705"/>
              </a:lnSpc>
            </a:pPr>
            <a:r>
              <a:rPr lang="en-US" sz="3500">
                <a:solidFill>
                  <a:srgbClr val="000000"/>
                </a:solidFill>
                <a:latin typeface="Raleway"/>
              </a:rPr>
              <a:t>Presented by DataDemons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203203" y="-2978063"/>
            <a:ext cx="18694406" cy="4605433"/>
          </a:xfrm>
          <a:custGeom>
            <a:avLst/>
            <a:gdLst/>
            <a:ahLst/>
            <a:cxnLst/>
            <a:rect r="r" b="b" t="t" l="l"/>
            <a:pathLst>
              <a:path h="4605433" w="18694406">
                <a:moveTo>
                  <a:pt x="0" y="0"/>
                </a:moveTo>
                <a:lnTo>
                  <a:pt x="18694406" y="0"/>
                </a:lnTo>
                <a:lnTo>
                  <a:pt x="18694406" y="4605433"/>
                </a:lnTo>
                <a:lnTo>
                  <a:pt x="0" y="4605433"/>
                </a:lnTo>
                <a:lnTo>
                  <a:pt x="0" y="0"/>
                </a:lnTo>
                <a:close/>
              </a:path>
            </a:pathLst>
          </a:custGeom>
          <a:blipFill>
            <a:blip r:embed="rId2"/>
            <a:stretch>
              <a:fillRect l="0" t="-7590" r="0" b="-7590"/>
            </a:stretch>
          </a:blipFill>
        </p:spPr>
      </p:sp>
      <p:sp>
        <p:nvSpPr>
          <p:cNvPr name="Freeform 3" id="3"/>
          <p:cNvSpPr/>
          <p:nvPr/>
        </p:nvSpPr>
        <p:spPr>
          <a:xfrm flipH="false" flipV="false" rot="0">
            <a:off x="-3342004" y="5842179"/>
            <a:ext cx="6811586" cy="6124751"/>
          </a:xfrm>
          <a:custGeom>
            <a:avLst/>
            <a:gdLst/>
            <a:ahLst/>
            <a:cxnLst/>
            <a:rect r="r" b="b" t="t" l="l"/>
            <a:pathLst>
              <a:path h="6124751" w="6811586">
                <a:moveTo>
                  <a:pt x="0" y="0"/>
                </a:moveTo>
                <a:lnTo>
                  <a:pt x="6811586" y="0"/>
                </a:lnTo>
                <a:lnTo>
                  <a:pt x="6811586" y="6124751"/>
                </a:lnTo>
                <a:lnTo>
                  <a:pt x="0" y="6124751"/>
                </a:lnTo>
                <a:lnTo>
                  <a:pt x="0" y="0"/>
                </a:lnTo>
                <a:close/>
              </a:path>
            </a:pathLst>
          </a:custGeom>
          <a:blipFill>
            <a:blip r:embed="rId3"/>
            <a:stretch>
              <a:fillRect l="0" t="0" r="0" b="0"/>
            </a:stretch>
          </a:blipFill>
        </p:spPr>
      </p:sp>
      <p:sp>
        <p:nvSpPr>
          <p:cNvPr name="Freeform 4" id="4"/>
          <p:cNvSpPr/>
          <p:nvPr/>
        </p:nvSpPr>
        <p:spPr>
          <a:xfrm flipH="false" flipV="false" rot="-7038826">
            <a:off x="-2729619" y="3014974"/>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387424">
            <a:off x="-1498605" y="5265349"/>
            <a:ext cx="7401497" cy="7985902"/>
          </a:xfrm>
          <a:custGeom>
            <a:avLst/>
            <a:gdLst/>
            <a:ahLst/>
            <a:cxnLst/>
            <a:rect r="r" b="b" t="t" l="l"/>
            <a:pathLst>
              <a:path h="7985902" w="7401497">
                <a:moveTo>
                  <a:pt x="0" y="0"/>
                </a:moveTo>
                <a:lnTo>
                  <a:pt x="7401496" y="0"/>
                </a:lnTo>
                <a:lnTo>
                  <a:pt x="7401496" y="7985902"/>
                </a:lnTo>
                <a:lnTo>
                  <a:pt x="0" y="7985902"/>
                </a:lnTo>
                <a:lnTo>
                  <a:pt x="0" y="0"/>
                </a:lnTo>
                <a:close/>
              </a:path>
            </a:pathLst>
          </a:custGeom>
          <a:blipFill>
            <a:blip r:embed="rId6"/>
            <a:stretch>
              <a:fillRect l="0" t="-3051" r="0" b="0"/>
            </a:stretch>
          </a:blipFill>
        </p:spPr>
      </p:sp>
      <p:sp>
        <p:nvSpPr>
          <p:cNvPr name="Freeform 6" id="6"/>
          <p:cNvSpPr/>
          <p:nvPr/>
        </p:nvSpPr>
        <p:spPr>
          <a:xfrm flipH="false" flipV="false" rot="0">
            <a:off x="13853507" y="5842179"/>
            <a:ext cx="6811586" cy="6124751"/>
          </a:xfrm>
          <a:custGeom>
            <a:avLst/>
            <a:gdLst/>
            <a:ahLst/>
            <a:cxnLst/>
            <a:rect r="r" b="b" t="t" l="l"/>
            <a:pathLst>
              <a:path h="6124751" w="6811586">
                <a:moveTo>
                  <a:pt x="0" y="0"/>
                </a:moveTo>
                <a:lnTo>
                  <a:pt x="6811586" y="0"/>
                </a:lnTo>
                <a:lnTo>
                  <a:pt x="6811586" y="6124751"/>
                </a:lnTo>
                <a:lnTo>
                  <a:pt x="0" y="6124751"/>
                </a:lnTo>
                <a:lnTo>
                  <a:pt x="0" y="0"/>
                </a:lnTo>
                <a:close/>
              </a:path>
            </a:pathLst>
          </a:custGeom>
          <a:blipFill>
            <a:blip r:embed="rId3"/>
            <a:stretch>
              <a:fillRect l="0" t="0" r="0" b="0"/>
            </a:stretch>
          </a:blipFill>
        </p:spPr>
      </p:sp>
      <p:sp>
        <p:nvSpPr>
          <p:cNvPr name="Freeform 7" id="7"/>
          <p:cNvSpPr/>
          <p:nvPr/>
        </p:nvSpPr>
        <p:spPr>
          <a:xfrm flipH="false" flipV="false" rot="-7038826">
            <a:off x="16280231" y="3784779"/>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2387424">
            <a:off x="11834683" y="5584357"/>
            <a:ext cx="7401497" cy="7985902"/>
          </a:xfrm>
          <a:custGeom>
            <a:avLst/>
            <a:gdLst/>
            <a:ahLst/>
            <a:cxnLst/>
            <a:rect r="r" b="b" t="t" l="l"/>
            <a:pathLst>
              <a:path h="7985902" w="7401497">
                <a:moveTo>
                  <a:pt x="0" y="0"/>
                </a:moveTo>
                <a:lnTo>
                  <a:pt x="7401496" y="0"/>
                </a:lnTo>
                <a:lnTo>
                  <a:pt x="7401496" y="7985902"/>
                </a:lnTo>
                <a:lnTo>
                  <a:pt x="0" y="7985902"/>
                </a:lnTo>
                <a:lnTo>
                  <a:pt x="0" y="0"/>
                </a:lnTo>
                <a:close/>
              </a:path>
            </a:pathLst>
          </a:custGeom>
          <a:blipFill>
            <a:blip r:embed="rId6"/>
            <a:stretch>
              <a:fillRect l="0" t="-3051" r="0" b="0"/>
            </a:stretch>
          </a:blipFill>
        </p:spPr>
      </p:sp>
      <p:sp>
        <p:nvSpPr>
          <p:cNvPr name="TextBox 9" id="9"/>
          <p:cNvSpPr txBox="true"/>
          <p:nvPr/>
        </p:nvSpPr>
        <p:spPr>
          <a:xfrm rot="0">
            <a:off x="3299542" y="3726180"/>
            <a:ext cx="11688915" cy="3674745"/>
          </a:xfrm>
          <a:prstGeom prst="rect">
            <a:avLst/>
          </a:prstGeom>
        </p:spPr>
        <p:txBody>
          <a:bodyPr anchor="t" rtlCol="false" tIns="0" lIns="0" bIns="0" rIns="0">
            <a:spAutoFit/>
          </a:bodyPr>
          <a:lstStyle/>
          <a:p>
            <a:pPr algn="ctr">
              <a:lnSpc>
                <a:spcPts val="4890"/>
              </a:lnSpc>
            </a:pPr>
            <a:r>
              <a:rPr lang="en-US" sz="3000">
                <a:solidFill>
                  <a:srgbClr val="000000"/>
                </a:solidFill>
                <a:latin typeface="Raleway"/>
              </a:rPr>
              <a:t>EduScan is an innovative and user-friendly solution designed to streamline the process of submitting handwritten answer sheets to the university server securely. In today's digital age, where handwritten assignments and examinations still hold significance, EduScan bridges the gap between traditional and digital learning environments.</a:t>
            </a:r>
          </a:p>
        </p:txBody>
      </p:sp>
      <p:sp>
        <p:nvSpPr>
          <p:cNvPr name="Freeform 10" id="10"/>
          <p:cNvSpPr/>
          <p:nvPr/>
        </p:nvSpPr>
        <p:spPr>
          <a:xfrm flipH="false" flipV="false" rot="0">
            <a:off x="5198919" y="2822739"/>
            <a:ext cx="7890162" cy="122645"/>
          </a:xfrm>
          <a:custGeom>
            <a:avLst/>
            <a:gdLst/>
            <a:ahLst/>
            <a:cxnLst/>
            <a:rect r="r" b="b" t="t" l="l"/>
            <a:pathLst>
              <a:path h="122645" w="7890162">
                <a:moveTo>
                  <a:pt x="0" y="0"/>
                </a:moveTo>
                <a:lnTo>
                  <a:pt x="7890162" y="0"/>
                </a:lnTo>
                <a:lnTo>
                  <a:pt x="7890162" y="122645"/>
                </a:lnTo>
                <a:lnTo>
                  <a:pt x="0" y="1226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1" id="11"/>
          <p:cNvSpPr txBox="true"/>
          <p:nvPr/>
        </p:nvSpPr>
        <p:spPr>
          <a:xfrm rot="0">
            <a:off x="5198919" y="1283279"/>
            <a:ext cx="7890162" cy="1172461"/>
          </a:xfrm>
          <a:prstGeom prst="rect">
            <a:avLst/>
          </a:prstGeom>
        </p:spPr>
        <p:txBody>
          <a:bodyPr anchor="t" rtlCol="false" tIns="0" lIns="0" bIns="0" rIns="0">
            <a:spAutoFit/>
          </a:bodyPr>
          <a:lstStyle/>
          <a:p>
            <a:pPr algn="ctr">
              <a:lnSpc>
                <a:spcPts val="9398"/>
              </a:lnSpc>
            </a:pPr>
            <a:r>
              <a:rPr lang="en-US" sz="7400">
                <a:solidFill>
                  <a:srgbClr val="273384"/>
                </a:solidFill>
                <a:ea typeface="Eczar Bold"/>
              </a:rPr>
              <a:t>﻿About the project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TextBox 2" id="2"/>
          <p:cNvSpPr txBox="true"/>
          <p:nvPr/>
        </p:nvSpPr>
        <p:spPr>
          <a:xfrm rot="0">
            <a:off x="2305437" y="2083320"/>
            <a:ext cx="6887225" cy="1333500"/>
          </a:xfrm>
          <a:prstGeom prst="rect">
            <a:avLst/>
          </a:prstGeom>
        </p:spPr>
        <p:txBody>
          <a:bodyPr anchor="t" rtlCol="false" tIns="0" lIns="0" bIns="0" rIns="0">
            <a:spAutoFit/>
          </a:bodyPr>
          <a:lstStyle/>
          <a:p>
            <a:pPr algn="l" marL="0" indent="0" lvl="0">
              <a:lnSpc>
                <a:spcPts val="10559"/>
              </a:lnSpc>
              <a:spcBef>
                <a:spcPct val="0"/>
              </a:spcBef>
            </a:pPr>
            <a:r>
              <a:rPr lang="en-US" sz="8799">
                <a:solidFill>
                  <a:srgbClr val="273384"/>
                </a:solidFill>
                <a:latin typeface="Eczar Bold"/>
              </a:rPr>
              <a:t>Security</a:t>
            </a:r>
          </a:p>
        </p:txBody>
      </p:sp>
      <p:sp>
        <p:nvSpPr>
          <p:cNvPr name="TextBox 3" id="3"/>
          <p:cNvSpPr txBox="true"/>
          <p:nvPr/>
        </p:nvSpPr>
        <p:spPr>
          <a:xfrm rot="0">
            <a:off x="2305437" y="4128886"/>
            <a:ext cx="7771066" cy="3237548"/>
          </a:xfrm>
          <a:prstGeom prst="rect">
            <a:avLst/>
          </a:prstGeom>
        </p:spPr>
        <p:txBody>
          <a:bodyPr anchor="t" rtlCol="false" tIns="0" lIns="0" bIns="0" rIns="0">
            <a:spAutoFit/>
          </a:bodyPr>
          <a:lstStyle/>
          <a:p>
            <a:pPr>
              <a:lnSpc>
                <a:spcPts val="3693"/>
              </a:lnSpc>
            </a:pPr>
            <a:r>
              <a:rPr lang="en-US" sz="2638">
                <a:solidFill>
                  <a:srgbClr val="000000"/>
                </a:solidFill>
                <a:latin typeface="Raleway"/>
              </a:rPr>
              <a:t>EduScan prioritize the security and confidentiality of your academic work. EduScan employs 256-bit AES encryption protocol to ensure that the scanned content is transmitted securely to the university server. Rest assured, the data is protected from unauthorized access throughout the entire upload process.</a:t>
            </a:r>
          </a:p>
        </p:txBody>
      </p:sp>
      <p:sp>
        <p:nvSpPr>
          <p:cNvPr name="Freeform 4" id="4"/>
          <p:cNvSpPr/>
          <p:nvPr/>
        </p:nvSpPr>
        <p:spPr>
          <a:xfrm flipH="true" flipV="false" rot="-9560830">
            <a:off x="6938612" y="7720766"/>
            <a:ext cx="8939049" cy="9463300"/>
          </a:xfrm>
          <a:custGeom>
            <a:avLst/>
            <a:gdLst/>
            <a:ahLst/>
            <a:cxnLst/>
            <a:rect r="r" b="b" t="t" l="l"/>
            <a:pathLst>
              <a:path h="9463300" w="8939049">
                <a:moveTo>
                  <a:pt x="8939049" y="0"/>
                </a:moveTo>
                <a:lnTo>
                  <a:pt x="0" y="0"/>
                </a:lnTo>
                <a:lnTo>
                  <a:pt x="0" y="9463300"/>
                </a:lnTo>
                <a:lnTo>
                  <a:pt x="8939049" y="9463300"/>
                </a:lnTo>
                <a:lnTo>
                  <a:pt x="8939049" y="0"/>
                </a:lnTo>
                <a:close/>
              </a:path>
            </a:pathLst>
          </a:custGeom>
          <a:blipFill>
            <a:blip r:embed="rId2"/>
            <a:stretch>
              <a:fillRect l="-17736" t="0" r="0" b="0"/>
            </a:stretch>
          </a:blipFill>
        </p:spPr>
      </p:sp>
      <p:sp>
        <p:nvSpPr>
          <p:cNvPr name="Freeform 5" id="5"/>
          <p:cNvSpPr/>
          <p:nvPr/>
        </p:nvSpPr>
        <p:spPr>
          <a:xfrm flipH="false" flipV="false" rot="-9564093">
            <a:off x="4046691" y="8532590"/>
            <a:ext cx="4288558" cy="3508821"/>
          </a:xfrm>
          <a:custGeom>
            <a:avLst/>
            <a:gdLst/>
            <a:ahLst/>
            <a:cxnLst/>
            <a:rect r="r" b="b" t="t" l="l"/>
            <a:pathLst>
              <a:path h="3508821" w="4288558">
                <a:moveTo>
                  <a:pt x="0" y="0"/>
                </a:moveTo>
                <a:lnTo>
                  <a:pt x="4288558" y="0"/>
                </a:lnTo>
                <a:lnTo>
                  <a:pt x="4288558" y="3508820"/>
                </a:lnTo>
                <a:lnTo>
                  <a:pt x="0" y="35088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10800000">
            <a:off x="-2475227" y="6947481"/>
            <a:ext cx="8939049" cy="9463300"/>
          </a:xfrm>
          <a:custGeom>
            <a:avLst/>
            <a:gdLst/>
            <a:ahLst/>
            <a:cxnLst/>
            <a:rect r="r" b="b" t="t" l="l"/>
            <a:pathLst>
              <a:path h="9463300" w="8939049">
                <a:moveTo>
                  <a:pt x="0" y="0"/>
                </a:moveTo>
                <a:lnTo>
                  <a:pt x="8939049" y="0"/>
                </a:lnTo>
                <a:lnTo>
                  <a:pt x="8939049" y="9463300"/>
                </a:lnTo>
                <a:lnTo>
                  <a:pt x="0" y="9463300"/>
                </a:lnTo>
                <a:lnTo>
                  <a:pt x="0" y="0"/>
                </a:lnTo>
                <a:close/>
              </a:path>
            </a:pathLst>
          </a:custGeom>
          <a:blipFill>
            <a:blip r:embed="rId2"/>
            <a:stretch>
              <a:fillRect l="-17736" t="0" r="0" b="0"/>
            </a:stretch>
          </a:blipFill>
        </p:spPr>
      </p:sp>
      <p:sp>
        <p:nvSpPr>
          <p:cNvPr name="Freeform 7" id="7"/>
          <p:cNvSpPr/>
          <p:nvPr/>
        </p:nvSpPr>
        <p:spPr>
          <a:xfrm flipH="false" flipV="false" rot="0">
            <a:off x="-3771997" y="2827464"/>
            <a:ext cx="6513205" cy="7241923"/>
          </a:xfrm>
          <a:custGeom>
            <a:avLst/>
            <a:gdLst/>
            <a:ahLst/>
            <a:cxnLst/>
            <a:rect r="r" b="b" t="t" l="l"/>
            <a:pathLst>
              <a:path h="7241923" w="6513205">
                <a:moveTo>
                  <a:pt x="0" y="0"/>
                </a:moveTo>
                <a:lnTo>
                  <a:pt x="6513204" y="0"/>
                </a:lnTo>
                <a:lnTo>
                  <a:pt x="6513204" y="7241923"/>
                </a:lnTo>
                <a:lnTo>
                  <a:pt x="0" y="7241923"/>
                </a:lnTo>
                <a:lnTo>
                  <a:pt x="0" y="0"/>
                </a:lnTo>
                <a:close/>
              </a:path>
            </a:pathLst>
          </a:custGeom>
          <a:blipFill>
            <a:blip r:embed="rId5"/>
            <a:stretch>
              <a:fillRect l="0" t="0" r="0" b="0"/>
            </a:stretch>
          </a:blipFill>
        </p:spPr>
      </p:sp>
      <p:sp>
        <p:nvSpPr>
          <p:cNvPr name="Freeform 8" id="8"/>
          <p:cNvSpPr/>
          <p:nvPr/>
        </p:nvSpPr>
        <p:spPr>
          <a:xfrm flipH="false" flipV="false" rot="0">
            <a:off x="5164297" y="-3149259"/>
            <a:ext cx="5573082" cy="6196616"/>
          </a:xfrm>
          <a:custGeom>
            <a:avLst/>
            <a:gdLst/>
            <a:ahLst/>
            <a:cxnLst/>
            <a:rect r="r" b="b" t="t" l="l"/>
            <a:pathLst>
              <a:path h="6196616" w="5573082">
                <a:moveTo>
                  <a:pt x="0" y="0"/>
                </a:moveTo>
                <a:lnTo>
                  <a:pt x="5573081" y="0"/>
                </a:lnTo>
                <a:lnTo>
                  <a:pt x="5573081" y="6196616"/>
                </a:lnTo>
                <a:lnTo>
                  <a:pt x="0" y="6196616"/>
                </a:lnTo>
                <a:lnTo>
                  <a:pt x="0" y="0"/>
                </a:lnTo>
                <a:close/>
              </a:path>
            </a:pathLst>
          </a:custGeom>
          <a:blipFill>
            <a:blip r:embed="rId5"/>
            <a:stretch>
              <a:fillRect l="0" t="0" r="0" b="0"/>
            </a:stretch>
          </a:blipFill>
        </p:spPr>
      </p:sp>
      <p:sp>
        <p:nvSpPr>
          <p:cNvPr name="Freeform 9" id="9"/>
          <p:cNvSpPr/>
          <p:nvPr/>
        </p:nvSpPr>
        <p:spPr>
          <a:xfrm flipH="false" flipV="false" rot="0">
            <a:off x="14581104" y="7531620"/>
            <a:ext cx="5573082" cy="6196616"/>
          </a:xfrm>
          <a:custGeom>
            <a:avLst/>
            <a:gdLst/>
            <a:ahLst/>
            <a:cxnLst/>
            <a:rect r="r" b="b" t="t" l="l"/>
            <a:pathLst>
              <a:path h="6196616" w="5573082">
                <a:moveTo>
                  <a:pt x="0" y="0"/>
                </a:moveTo>
                <a:lnTo>
                  <a:pt x="5573082" y="0"/>
                </a:lnTo>
                <a:lnTo>
                  <a:pt x="5573082" y="6196616"/>
                </a:lnTo>
                <a:lnTo>
                  <a:pt x="0" y="6196616"/>
                </a:lnTo>
                <a:lnTo>
                  <a:pt x="0" y="0"/>
                </a:lnTo>
                <a:close/>
              </a:path>
            </a:pathLst>
          </a:custGeom>
          <a:blipFill>
            <a:blip r:embed="rId5"/>
            <a:stretch>
              <a:fillRect l="0" t="0" r="0" b="0"/>
            </a:stretch>
          </a:blipFill>
        </p:spPr>
      </p:sp>
      <p:sp>
        <p:nvSpPr>
          <p:cNvPr name="Freeform 10" id="10"/>
          <p:cNvSpPr/>
          <p:nvPr/>
        </p:nvSpPr>
        <p:spPr>
          <a:xfrm flipH="false" flipV="false" rot="0">
            <a:off x="11915043" y="3416820"/>
            <a:ext cx="3564445" cy="4114800"/>
          </a:xfrm>
          <a:custGeom>
            <a:avLst/>
            <a:gdLst/>
            <a:ahLst/>
            <a:cxnLst/>
            <a:rect r="r" b="b" t="t" l="l"/>
            <a:pathLst>
              <a:path h="4114800" w="3564445">
                <a:moveTo>
                  <a:pt x="0" y="0"/>
                </a:moveTo>
                <a:lnTo>
                  <a:pt x="3564446" y="0"/>
                </a:lnTo>
                <a:lnTo>
                  <a:pt x="356444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grpSp>
        <p:nvGrpSpPr>
          <p:cNvPr name="Group 2" id="2"/>
          <p:cNvGrpSpPr/>
          <p:nvPr/>
        </p:nvGrpSpPr>
        <p:grpSpPr>
          <a:xfrm rot="0">
            <a:off x="8560063" y="3598378"/>
            <a:ext cx="803866" cy="803866"/>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name="Group 4" id="4"/>
          <p:cNvGrpSpPr/>
          <p:nvPr/>
        </p:nvGrpSpPr>
        <p:grpSpPr>
          <a:xfrm rot="0">
            <a:off x="8560063" y="4931049"/>
            <a:ext cx="803866" cy="80386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name="Group 6" id="6"/>
          <p:cNvGrpSpPr/>
          <p:nvPr/>
        </p:nvGrpSpPr>
        <p:grpSpPr>
          <a:xfrm rot="0">
            <a:off x="8560063" y="6263721"/>
            <a:ext cx="803866" cy="803866"/>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sp>
        <p:nvSpPr>
          <p:cNvPr name="Freeform 8" id="8"/>
          <p:cNvSpPr/>
          <p:nvPr/>
        </p:nvSpPr>
        <p:spPr>
          <a:xfrm flipH="false" flipV="false" rot="0">
            <a:off x="-2221648" y="5143500"/>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2"/>
            <a:stretch>
              <a:fillRect l="0" t="0" r="0" b="0"/>
            </a:stretch>
          </a:blipFill>
        </p:spPr>
      </p:sp>
      <p:sp>
        <p:nvSpPr>
          <p:cNvPr name="Freeform 9" id="9"/>
          <p:cNvSpPr/>
          <p:nvPr/>
        </p:nvSpPr>
        <p:spPr>
          <a:xfrm flipH="false" flipV="false" rot="0">
            <a:off x="-1346159" y="3695460"/>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3"/>
            <a:stretch>
              <a:fillRect l="0" t="0" r="0" b="0"/>
            </a:stretch>
          </a:blipFill>
        </p:spPr>
      </p:sp>
      <p:sp>
        <p:nvSpPr>
          <p:cNvPr name="Freeform 10" id="10"/>
          <p:cNvSpPr/>
          <p:nvPr/>
        </p:nvSpPr>
        <p:spPr>
          <a:xfrm flipH="false" flipV="false" rot="1432000">
            <a:off x="4416227" y="-2152011"/>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10034324" y="3371774"/>
            <a:ext cx="7625026" cy="950942"/>
          </a:xfrm>
          <a:prstGeom prst="rect">
            <a:avLst/>
          </a:prstGeom>
        </p:spPr>
        <p:txBody>
          <a:bodyPr anchor="t" rtlCol="false" tIns="0" lIns="0" bIns="0" rIns="0">
            <a:spAutoFit/>
          </a:bodyPr>
          <a:lstStyle/>
          <a:p>
            <a:pPr algn="l">
              <a:lnSpc>
                <a:spcPts val="8280"/>
              </a:lnSpc>
            </a:pPr>
            <a:r>
              <a:rPr lang="en-US" sz="4140">
                <a:solidFill>
                  <a:srgbClr val="000000"/>
                </a:solidFill>
                <a:latin typeface="Raleway"/>
              </a:rPr>
              <a:t>Security</a:t>
            </a:r>
          </a:p>
        </p:txBody>
      </p:sp>
      <p:sp>
        <p:nvSpPr>
          <p:cNvPr name="TextBox 12" id="12"/>
          <p:cNvSpPr txBox="true"/>
          <p:nvPr/>
        </p:nvSpPr>
        <p:spPr>
          <a:xfrm rot="0">
            <a:off x="8678137" y="3554528"/>
            <a:ext cx="567717" cy="824359"/>
          </a:xfrm>
          <a:prstGeom prst="rect">
            <a:avLst/>
          </a:prstGeom>
        </p:spPr>
        <p:txBody>
          <a:bodyPr anchor="t" rtlCol="false" tIns="0" lIns="0" bIns="0" rIns="0">
            <a:spAutoFit/>
          </a:bodyPr>
          <a:lstStyle/>
          <a:p>
            <a:pPr algn="ctr">
              <a:lnSpc>
                <a:spcPts val="6827"/>
              </a:lnSpc>
            </a:pPr>
            <a:r>
              <a:rPr lang="en-US" sz="4348">
                <a:solidFill>
                  <a:srgbClr val="273384"/>
                </a:solidFill>
                <a:latin typeface="Raleway Bold"/>
              </a:rPr>
              <a:t>1</a:t>
            </a:r>
          </a:p>
        </p:txBody>
      </p:sp>
      <p:sp>
        <p:nvSpPr>
          <p:cNvPr name="TextBox 13" id="13"/>
          <p:cNvSpPr txBox="true"/>
          <p:nvPr/>
        </p:nvSpPr>
        <p:spPr>
          <a:xfrm rot="0">
            <a:off x="8678137" y="4887199"/>
            <a:ext cx="567717" cy="824359"/>
          </a:xfrm>
          <a:prstGeom prst="rect">
            <a:avLst/>
          </a:prstGeom>
        </p:spPr>
        <p:txBody>
          <a:bodyPr anchor="t" rtlCol="false" tIns="0" lIns="0" bIns="0" rIns="0">
            <a:spAutoFit/>
          </a:bodyPr>
          <a:lstStyle/>
          <a:p>
            <a:pPr algn="ctr" marL="0" indent="0" lvl="1">
              <a:lnSpc>
                <a:spcPts val="6827"/>
              </a:lnSpc>
              <a:spcBef>
                <a:spcPct val="0"/>
              </a:spcBef>
            </a:pPr>
            <a:r>
              <a:rPr lang="en-US" sz="4348" u="none">
                <a:solidFill>
                  <a:srgbClr val="273384"/>
                </a:solidFill>
                <a:latin typeface="Raleway Bold"/>
              </a:rPr>
              <a:t>2</a:t>
            </a:r>
          </a:p>
        </p:txBody>
      </p:sp>
      <p:sp>
        <p:nvSpPr>
          <p:cNvPr name="TextBox 14" id="14"/>
          <p:cNvSpPr txBox="true"/>
          <p:nvPr/>
        </p:nvSpPr>
        <p:spPr>
          <a:xfrm rot="0">
            <a:off x="8678137" y="6183846"/>
            <a:ext cx="567717" cy="824359"/>
          </a:xfrm>
          <a:prstGeom prst="rect">
            <a:avLst/>
          </a:prstGeom>
        </p:spPr>
        <p:txBody>
          <a:bodyPr anchor="t" rtlCol="false" tIns="0" lIns="0" bIns="0" rIns="0">
            <a:spAutoFit/>
          </a:bodyPr>
          <a:lstStyle/>
          <a:p>
            <a:pPr algn="ctr" marL="0" indent="0" lvl="1">
              <a:lnSpc>
                <a:spcPts val="6827"/>
              </a:lnSpc>
              <a:spcBef>
                <a:spcPct val="0"/>
              </a:spcBef>
            </a:pPr>
            <a:r>
              <a:rPr lang="en-US" sz="4348" u="none">
                <a:solidFill>
                  <a:srgbClr val="273384"/>
                </a:solidFill>
                <a:latin typeface="Raleway Bold"/>
              </a:rPr>
              <a:t>3</a:t>
            </a:r>
          </a:p>
        </p:txBody>
      </p:sp>
      <p:sp>
        <p:nvSpPr>
          <p:cNvPr name="TextBox 15" id="15"/>
          <p:cNvSpPr txBox="true"/>
          <p:nvPr/>
        </p:nvSpPr>
        <p:spPr>
          <a:xfrm rot="0">
            <a:off x="1730661" y="2543368"/>
            <a:ext cx="6456699" cy="2667000"/>
          </a:xfrm>
          <a:prstGeom prst="rect">
            <a:avLst/>
          </a:prstGeom>
        </p:spPr>
        <p:txBody>
          <a:bodyPr anchor="t" rtlCol="false" tIns="0" lIns="0" bIns="0" rIns="0">
            <a:spAutoFit/>
          </a:bodyPr>
          <a:lstStyle/>
          <a:p>
            <a:pPr algn="l" marL="0" indent="0" lvl="0">
              <a:lnSpc>
                <a:spcPts val="10559"/>
              </a:lnSpc>
              <a:spcBef>
                <a:spcPct val="0"/>
              </a:spcBef>
            </a:pPr>
            <a:r>
              <a:rPr lang="en-US" sz="8799">
                <a:solidFill>
                  <a:srgbClr val="273384"/>
                </a:solidFill>
                <a:latin typeface="Eczar Bold"/>
              </a:rPr>
              <a:t>Key Features</a:t>
            </a:r>
          </a:p>
        </p:txBody>
      </p:sp>
      <p:sp>
        <p:nvSpPr>
          <p:cNvPr name="Freeform 16" id="16"/>
          <p:cNvSpPr/>
          <p:nvPr/>
        </p:nvSpPr>
        <p:spPr>
          <a:xfrm flipH="false" flipV="false" rot="-1149178">
            <a:off x="15144750" y="8594576"/>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7" id="17"/>
          <p:cNvSpPr/>
          <p:nvPr/>
        </p:nvSpPr>
        <p:spPr>
          <a:xfrm flipH="false" flipV="false" rot="0">
            <a:off x="-470670" y="-5686232"/>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3"/>
            <a:stretch>
              <a:fillRect l="0" t="0" r="0" b="0"/>
            </a:stretch>
          </a:blipFill>
        </p:spPr>
      </p:sp>
      <p:sp>
        <p:nvSpPr>
          <p:cNvPr name="Freeform 18" id="18"/>
          <p:cNvSpPr/>
          <p:nvPr/>
        </p:nvSpPr>
        <p:spPr>
          <a:xfrm flipH="false" flipV="false" rot="0">
            <a:off x="16014226" y="3644150"/>
            <a:ext cx="5371687" cy="5972688"/>
          </a:xfrm>
          <a:custGeom>
            <a:avLst/>
            <a:gdLst/>
            <a:ahLst/>
            <a:cxnLst/>
            <a:rect r="r" b="b" t="t" l="l"/>
            <a:pathLst>
              <a:path h="5972688" w="5371687">
                <a:moveTo>
                  <a:pt x="0" y="0"/>
                </a:moveTo>
                <a:lnTo>
                  <a:pt x="5371687" y="0"/>
                </a:lnTo>
                <a:lnTo>
                  <a:pt x="5371687" y="5972688"/>
                </a:lnTo>
                <a:lnTo>
                  <a:pt x="0" y="5972688"/>
                </a:lnTo>
                <a:lnTo>
                  <a:pt x="0" y="0"/>
                </a:lnTo>
                <a:close/>
              </a:path>
            </a:pathLst>
          </a:custGeom>
          <a:blipFill>
            <a:blip r:embed="rId3"/>
            <a:stretch>
              <a:fillRect l="0" t="0" r="0" b="0"/>
            </a:stretch>
          </a:blipFill>
        </p:spPr>
      </p:sp>
      <p:sp>
        <p:nvSpPr>
          <p:cNvPr name="TextBox 19" id="19"/>
          <p:cNvSpPr txBox="true"/>
          <p:nvPr/>
        </p:nvSpPr>
        <p:spPr>
          <a:xfrm rot="0">
            <a:off x="10034324" y="4760054"/>
            <a:ext cx="7625026" cy="950942"/>
          </a:xfrm>
          <a:prstGeom prst="rect">
            <a:avLst/>
          </a:prstGeom>
        </p:spPr>
        <p:txBody>
          <a:bodyPr anchor="t" rtlCol="false" tIns="0" lIns="0" bIns="0" rIns="0">
            <a:spAutoFit/>
          </a:bodyPr>
          <a:lstStyle/>
          <a:p>
            <a:pPr algn="l">
              <a:lnSpc>
                <a:spcPts val="8280"/>
              </a:lnSpc>
            </a:pPr>
            <a:r>
              <a:rPr lang="en-US" sz="4140">
                <a:solidFill>
                  <a:srgbClr val="000000"/>
                </a:solidFill>
                <a:latin typeface="Raleway"/>
              </a:rPr>
              <a:t>Handwriting Transformation</a:t>
            </a:r>
          </a:p>
        </p:txBody>
      </p:sp>
      <p:sp>
        <p:nvSpPr>
          <p:cNvPr name="TextBox 20" id="20"/>
          <p:cNvSpPr txBox="true"/>
          <p:nvPr/>
        </p:nvSpPr>
        <p:spPr>
          <a:xfrm rot="0">
            <a:off x="10034324" y="6138415"/>
            <a:ext cx="7625026" cy="950942"/>
          </a:xfrm>
          <a:prstGeom prst="rect">
            <a:avLst/>
          </a:prstGeom>
        </p:spPr>
        <p:txBody>
          <a:bodyPr anchor="t" rtlCol="false" tIns="0" lIns="0" bIns="0" rIns="0">
            <a:spAutoFit/>
          </a:bodyPr>
          <a:lstStyle/>
          <a:p>
            <a:pPr algn="l">
              <a:lnSpc>
                <a:spcPts val="8280"/>
              </a:lnSpc>
            </a:pPr>
            <a:r>
              <a:rPr lang="en-US" sz="4140">
                <a:solidFill>
                  <a:srgbClr val="000000"/>
                </a:solidFill>
                <a:latin typeface="Raleway"/>
              </a:rPr>
              <a:t>Integration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901383">
            <a:off x="12060586" y="-1581488"/>
            <a:ext cx="4102262" cy="3356396"/>
          </a:xfrm>
          <a:custGeom>
            <a:avLst/>
            <a:gdLst/>
            <a:ahLst/>
            <a:cxnLst/>
            <a:rect r="r" b="b" t="t" l="l"/>
            <a:pathLst>
              <a:path h="3356396" w="4102262">
                <a:moveTo>
                  <a:pt x="0" y="0"/>
                </a:moveTo>
                <a:lnTo>
                  <a:pt x="4102262" y="0"/>
                </a:lnTo>
                <a:lnTo>
                  <a:pt x="4102262" y="3356397"/>
                </a:lnTo>
                <a:lnTo>
                  <a:pt x="0" y="33563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699999">
            <a:off x="12948119" y="-1691642"/>
            <a:ext cx="8704023" cy="7826367"/>
          </a:xfrm>
          <a:custGeom>
            <a:avLst/>
            <a:gdLst/>
            <a:ahLst/>
            <a:cxnLst/>
            <a:rect r="r" b="b" t="t" l="l"/>
            <a:pathLst>
              <a:path h="7826367" w="8704023">
                <a:moveTo>
                  <a:pt x="0" y="0"/>
                </a:moveTo>
                <a:lnTo>
                  <a:pt x="8704023" y="0"/>
                </a:lnTo>
                <a:lnTo>
                  <a:pt x="8704023" y="7826367"/>
                </a:lnTo>
                <a:lnTo>
                  <a:pt x="0" y="7826367"/>
                </a:lnTo>
                <a:lnTo>
                  <a:pt x="0" y="0"/>
                </a:lnTo>
                <a:close/>
              </a:path>
            </a:pathLst>
          </a:custGeom>
          <a:blipFill>
            <a:blip r:embed="rId4"/>
            <a:stretch>
              <a:fillRect l="0" t="0" r="0" b="0"/>
            </a:stretch>
          </a:blipFill>
        </p:spPr>
      </p:sp>
      <p:sp>
        <p:nvSpPr>
          <p:cNvPr name="Freeform 4" id="4"/>
          <p:cNvSpPr/>
          <p:nvPr/>
        </p:nvSpPr>
        <p:spPr>
          <a:xfrm flipH="false" flipV="false" rot="901383">
            <a:off x="11334656" y="9364732"/>
            <a:ext cx="4102262" cy="3356396"/>
          </a:xfrm>
          <a:custGeom>
            <a:avLst/>
            <a:gdLst/>
            <a:ahLst/>
            <a:cxnLst/>
            <a:rect r="r" b="b" t="t" l="l"/>
            <a:pathLst>
              <a:path h="3356396" w="4102262">
                <a:moveTo>
                  <a:pt x="0" y="0"/>
                </a:moveTo>
                <a:lnTo>
                  <a:pt x="4102262" y="0"/>
                </a:lnTo>
                <a:lnTo>
                  <a:pt x="4102262" y="3356396"/>
                </a:lnTo>
                <a:lnTo>
                  <a:pt x="0" y="33563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3689358">
            <a:off x="12619681" y="6648726"/>
            <a:ext cx="8704023" cy="7826367"/>
          </a:xfrm>
          <a:custGeom>
            <a:avLst/>
            <a:gdLst/>
            <a:ahLst/>
            <a:cxnLst/>
            <a:rect r="r" b="b" t="t" l="l"/>
            <a:pathLst>
              <a:path h="7826367" w="8704023">
                <a:moveTo>
                  <a:pt x="0" y="0"/>
                </a:moveTo>
                <a:lnTo>
                  <a:pt x="8704023" y="0"/>
                </a:lnTo>
                <a:lnTo>
                  <a:pt x="8704023" y="7826368"/>
                </a:lnTo>
                <a:lnTo>
                  <a:pt x="0" y="7826368"/>
                </a:lnTo>
                <a:lnTo>
                  <a:pt x="0" y="0"/>
                </a:lnTo>
                <a:close/>
              </a:path>
            </a:pathLst>
          </a:custGeom>
          <a:blipFill>
            <a:blip r:embed="rId4"/>
            <a:stretch>
              <a:fillRect l="0" t="0" r="0" b="0"/>
            </a:stretch>
          </a:blipFill>
        </p:spPr>
      </p:sp>
      <p:sp>
        <p:nvSpPr>
          <p:cNvPr name="Freeform 6" id="6"/>
          <p:cNvSpPr/>
          <p:nvPr/>
        </p:nvSpPr>
        <p:spPr>
          <a:xfrm flipH="false" flipV="false" rot="0">
            <a:off x="14517160" y="-3086100"/>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5"/>
            <a:stretch>
              <a:fillRect l="0" t="0" r="0" b="0"/>
            </a:stretch>
          </a:blipFill>
        </p:spPr>
      </p:sp>
      <p:sp>
        <p:nvSpPr>
          <p:cNvPr name="Freeform 7" id="7"/>
          <p:cNvSpPr/>
          <p:nvPr/>
        </p:nvSpPr>
        <p:spPr>
          <a:xfrm flipH="false" flipV="false" rot="3405389">
            <a:off x="13905467" y="5831318"/>
            <a:ext cx="7645315" cy="8500698"/>
          </a:xfrm>
          <a:custGeom>
            <a:avLst/>
            <a:gdLst/>
            <a:ahLst/>
            <a:cxnLst/>
            <a:rect r="r" b="b" t="t" l="l"/>
            <a:pathLst>
              <a:path h="8500698" w="7645315">
                <a:moveTo>
                  <a:pt x="0" y="0"/>
                </a:moveTo>
                <a:lnTo>
                  <a:pt x="7645316" y="0"/>
                </a:lnTo>
                <a:lnTo>
                  <a:pt x="7645316" y="8500698"/>
                </a:lnTo>
                <a:lnTo>
                  <a:pt x="0" y="8500698"/>
                </a:lnTo>
                <a:lnTo>
                  <a:pt x="0" y="0"/>
                </a:lnTo>
                <a:close/>
              </a:path>
            </a:pathLst>
          </a:custGeom>
          <a:blipFill>
            <a:blip r:embed="rId5"/>
            <a:stretch>
              <a:fillRect l="0" t="0" r="0" b="0"/>
            </a:stretch>
          </a:blipFill>
        </p:spPr>
      </p:sp>
      <p:sp>
        <p:nvSpPr>
          <p:cNvPr name="Freeform 8" id="8"/>
          <p:cNvSpPr/>
          <p:nvPr/>
        </p:nvSpPr>
        <p:spPr>
          <a:xfrm flipH="false" flipV="false" rot="3405389">
            <a:off x="3187213" y="-5795695"/>
            <a:ext cx="7645315" cy="8500698"/>
          </a:xfrm>
          <a:custGeom>
            <a:avLst/>
            <a:gdLst/>
            <a:ahLst/>
            <a:cxnLst/>
            <a:rect r="r" b="b" t="t" l="l"/>
            <a:pathLst>
              <a:path h="8500698" w="7645315">
                <a:moveTo>
                  <a:pt x="0" y="0"/>
                </a:moveTo>
                <a:lnTo>
                  <a:pt x="7645315" y="0"/>
                </a:lnTo>
                <a:lnTo>
                  <a:pt x="7645315" y="8500698"/>
                </a:lnTo>
                <a:lnTo>
                  <a:pt x="0" y="8500698"/>
                </a:lnTo>
                <a:lnTo>
                  <a:pt x="0" y="0"/>
                </a:lnTo>
                <a:close/>
              </a:path>
            </a:pathLst>
          </a:custGeom>
          <a:blipFill>
            <a:blip r:embed="rId5"/>
            <a:stretch>
              <a:fillRect l="0" t="0" r="0" b="0"/>
            </a:stretch>
          </a:blipFill>
        </p:spPr>
      </p:sp>
      <p:sp>
        <p:nvSpPr>
          <p:cNvPr name="Freeform 9" id="9"/>
          <p:cNvSpPr/>
          <p:nvPr/>
        </p:nvSpPr>
        <p:spPr>
          <a:xfrm flipH="false" flipV="false" rot="0">
            <a:off x="1170989" y="90895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8252076" y="1954234"/>
            <a:ext cx="6887225" cy="2600325"/>
          </a:xfrm>
          <a:prstGeom prst="rect">
            <a:avLst/>
          </a:prstGeom>
        </p:spPr>
        <p:txBody>
          <a:bodyPr anchor="t" rtlCol="false" tIns="0" lIns="0" bIns="0" rIns="0">
            <a:spAutoFit/>
          </a:bodyPr>
          <a:lstStyle/>
          <a:p>
            <a:pPr algn="l" marL="0" indent="0" lvl="0">
              <a:lnSpc>
                <a:spcPts val="10200"/>
              </a:lnSpc>
              <a:spcBef>
                <a:spcPct val="0"/>
              </a:spcBef>
            </a:pPr>
            <a:r>
              <a:rPr lang="en-US" sz="8500">
                <a:solidFill>
                  <a:srgbClr val="273384"/>
                </a:solidFill>
                <a:latin typeface="Eczar Bold"/>
              </a:rPr>
              <a:t>Handwriting Recognition</a:t>
            </a:r>
          </a:p>
        </p:txBody>
      </p:sp>
      <p:sp>
        <p:nvSpPr>
          <p:cNvPr name="TextBox 11" id="11"/>
          <p:cNvSpPr txBox="true"/>
          <p:nvPr/>
        </p:nvSpPr>
        <p:spPr>
          <a:xfrm rot="0">
            <a:off x="6736568" y="4966600"/>
            <a:ext cx="7780592" cy="4105910"/>
          </a:xfrm>
          <a:prstGeom prst="rect">
            <a:avLst/>
          </a:prstGeom>
        </p:spPr>
        <p:txBody>
          <a:bodyPr anchor="t" rtlCol="false" tIns="0" lIns="0" bIns="0" rIns="0">
            <a:spAutoFit/>
          </a:bodyPr>
          <a:lstStyle/>
          <a:p>
            <a:pPr>
              <a:lnSpc>
                <a:spcPts val="3640"/>
              </a:lnSpc>
            </a:pPr>
            <a:r>
              <a:rPr lang="en-US" sz="2600">
                <a:solidFill>
                  <a:srgbClr val="000000"/>
                </a:solidFill>
                <a:latin typeface="Raleway"/>
              </a:rPr>
              <a:t>One of the standout features of EduScan is its powerful handwriting recognition technology. We leverage ML algorithms to convert handwritten text into digital, editable formats. This makes it easier for professors and educators to review, grade, and provide feedback on assignments, quizzes, and exams.</a:t>
            </a:r>
          </a:p>
          <a:p>
            <a:pPr>
              <a:lnSpc>
                <a:spcPts val="3640"/>
              </a:lnSpc>
            </a:pPr>
            <a:r>
              <a:rPr lang="en-US" sz="2600">
                <a:solidFill>
                  <a:srgbClr val="000000"/>
                </a:solidFill>
                <a:latin typeface="Raleway"/>
              </a:rPr>
              <a:t>The proposed system proves to be more than 90% efficient.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5453136" y="-4416433"/>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2700000">
            <a:off x="-4318660" y="8460554"/>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2"/>
            <a:stretch>
              <a:fillRect l="0" t="0" r="0" b="0"/>
            </a:stretch>
          </a:blipFill>
        </p:spPr>
      </p:sp>
      <p:sp>
        <p:nvSpPr>
          <p:cNvPr name="Freeform 4" id="4"/>
          <p:cNvSpPr/>
          <p:nvPr/>
        </p:nvSpPr>
        <p:spPr>
          <a:xfrm flipH="false" flipV="false" rot="1120160">
            <a:off x="2750753" y="9227994"/>
            <a:ext cx="3664150" cy="2997941"/>
          </a:xfrm>
          <a:custGeom>
            <a:avLst/>
            <a:gdLst/>
            <a:ahLst/>
            <a:cxnLst/>
            <a:rect r="r" b="b" t="t" l="l"/>
            <a:pathLst>
              <a:path h="2997941" w="3664150">
                <a:moveTo>
                  <a:pt x="0" y="0"/>
                </a:moveTo>
                <a:lnTo>
                  <a:pt x="3664150" y="0"/>
                </a:lnTo>
                <a:lnTo>
                  <a:pt x="3664150" y="2997940"/>
                </a:lnTo>
                <a:lnTo>
                  <a:pt x="0" y="299794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762856">
            <a:off x="4259315" y="-1370749"/>
            <a:ext cx="3664150" cy="2997941"/>
          </a:xfrm>
          <a:custGeom>
            <a:avLst/>
            <a:gdLst/>
            <a:ahLst/>
            <a:cxnLst/>
            <a:rect r="r" b="b" t="t" l="l"/>
            <a:pathLst>
              <a:path h="2997941" w="3664150">
                <a:moveTo>
                  <a:pt x="0" y="0"/>
                </a:moveTo>
                <a:lnTo>
                  <a:pt x="3664150" y="0"/>
                </a:lnTo>
                <a:lnTo>
                  <a:pt x="3664150" y="2997941"/>
                </a:lnTo>
                <a:lnTo>
                  <a:pt x="0" y="299794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7540265">
            <a:off x="-4087867" y="4841299"/>
            <a:ext cx="7401497" cy="8229600"/>
          </a:xfrm>
          <a:custGeom>
            <a:avLst/>
            <a:gdLst/>
            <a:ahLst/>
            <a:cxnLst/>
            <a:rect r="r" b="b" t="t" l="l"/>
            <a:pathLst>
              <a:path h="8229600" w="7401497">
                <a:moveTo>
                  <a:pt x="0" y="0"/>
                </a:moveTo>
                <a:lnTo>
                  <a:pt x="7401496" y="0"/>
                </a:lnTo>
                <a:lnTo>
                  <a:pt x="7401496" y="8229600"/>
                </a:lnTo>
                <a:lnTo>
                  <a:pt x="0" y="8229600"/>
                </a:lnTo>
                <a:lnTo>
                  <a:pt x="0" y="0"/>
                </a:lnTo>
                <a:close/>
              </a:path>
            </a:pathLst>
          </a:custGeom>
          <a:blipFill>
            <a:blip r:embed="rId5"/>
            <a:stretch>
              <a:fillRect l="0" t="0" r="0" b="0"/>
            </a:stretch>
          </a:blipFill>
        </p:spPr>
      </p:sp>
      <p:sp>
        <p:nvSpPr>
          <p:cNvPr name="Freeform 7" id="7"/>
          <p:cNvSpPr/>
          <p:nvPr/>
        </p:nvSpPr>
        <p:spPr>
          <a:xfrm flipH="false" flipV="false" rot="-7540265">
            <a:off x="11227889" y="-4854416"/>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5"/>
            <a:stretch>
              <a:fillRect l="0" t="0" r="0" b="0"/>
            </a:stretch>
          </a:blipFill>
        </p:spPr>
      </p:sp>
      <p:sp>
        <p:nvSpPr>
          <p:cNvPr name="Freeform 8" id="8"/>
          <p:cNvSpPr/>
          <p:nvPr/>
        </p:nvSpPr>
        <p:spPr>
          <a:xfrm flipH="false" flipV="false" rot="-7540265">
            <a:off x="14135001" y="7888771"/>
            <a:ext cx="5498133" cy="6113282"/>
          </a:xfrm>
          <a:custGeom>
            <a:avLst/>
            <a:gdLst/>
            <a:ahLst/>
            <a:cxnLst/>
            <a:rect r="r" b="b" t="t" l="l"/>
            <a:pathLst>
              <a:path h="6113282" w="5498133">
                <a:moveTo>
                  <a:pt x="0" y="0"/>
                </a:moveTo>
                <a:lnTo>
                  <a:pt x="5498134" y="0"/>
                </a:lnTo>
                <a:lnTo>
                  <a:pt x="5498134" y="6113283"/>
                </a:lnTo>
                <a:lnTo>
                  <a:pt x="0" y="6113283"/>
                </a:lnTo>
                <a:lnTo>
                  <a:pt x="0" y="0"/>
                </a:lnTo>
                <a:close/>
              </a:path>
            </a:pathLst>
          </a:custGeom>
          <a:blipFill>
            <a:blip r:embed="rId5"/>
            <a:stretch>
              <a:fillRect l="0" t="0" r="0" b="0"/>
            </a:stretch>
          </a:blipFill>
        </p:spPr>
      </p:sp>
      <p:sp>
        <p:nvSpPr>
          <p:cNvPr name="Freeform 9" id="9"/>
          <p:cNvSpPr/>
          <p:nvPr/>
        </p:nvSpPr>
        <p:spPr>
          <a:xfrm flipH="false" flipV="false" rot="0">
            <a:off x="10245689" y="3069078"/>
            <a:ext cx="7335396" cy="4937287"/>
          </a:xfrm>
          <a:custGeom>
            <a:avLst/>
            <a:gdLst/>
            <a:ahLst/>
            <a:cxnLst/>
            <a:rect r="r" b="b" t="t" l="l"/>
            <a:pathLst>
              <a:path h="4937287" w="7335396">
                <a:moveTo>
                  <a:pt x="0" y="0"/>
                </a:moveTo>
                <a:lnTo>
                  <a:pt x="7335396" y="0"/>
                </a:lnTo>
                <a:lnTo>
                  <a:pt x="7335396" y="4937287"/>
                </a:lnTo>
                <a:lnTo>
                  <a:pt x="0" y="4937287"/>
                </a:lnTo>
                <a:lnTo>
                  <a:pt x="0" y="0"/>
                </a:lnTo>
                <a:close/>
              </a:path>
            </a:pathLst>
          </a:custGeom>
          <a:blipFill>
            <a:blip r:embed="rId6"/>
            <a:stretch>
              <a:fillRect l="-3803" t="0" r="-16389" b="0"/>
            </a:stretch>
          </a:blipFill>
        </p:spPr>
      </p:sp>
      <p:sp>
        <p:nvSpPr>
          <p:cNvPr name="TextBox 10" id="10"/>
          <p:cNvSpPr txBox="true"/>
          <p:nvPr/>
        </p:nvSpPr>
        <p:spPr>
          <a:xfrm rot="0">
            <a:off x="1321225" y="1326907"/>
            <a:ext cx="6887225" cy="1333500"/>
          </a:xfrm>
          <a:prstGeom prst="rect">
            <a:avLst/>
          </a:prstGeom>
        </p:spPr>
        <p:txBody>
          <a:bodyPr anchor="t" rtlCol="false" tIns="0" lIns="0" bIns="0" rIns="0">
            <a:spAutoFit/>
          </a:bodyPr>
          <a:lstStyle/>
          <a:p>
            <a:pPr algn="l" marL="0" indent="0" lvl="0">
              <a:lnSpc>
                <a:spcPts val="10559"/>
              </a:lnSpc>
              <a:spcBef>
                <a:spcPct val="0"/>
              </a:spcBef>
            </a:pPr>
            <a:r>
              <a:rPr lang="en-US" sz="8799">
                <a:solidFill>
                  <a:srgbClr val="273384"/>
                </a:solidFill>
                <a:latin typeface="Eczar Bold"/>
              </a:rPr>
              <a:t>Integration</a:t>
            </a:r>
          </a:p>
        </p:txBody>
      </p:sp>
      <p:sp>
        <p:nvSpPr>
          <p:cNvPr name="TextBox 11" id="11"/>
          <p:cNvSpPr txBox="true"/>
          <p:nvPr/>
        </p:nvSpPr>
        <p:spPr>
          <a:xfrm rot="0">
            <a:off x="512590" y="3040503"/>
            <a:ext cx="9202172" cy="6390530"/>
          </a:xfrm>
          <a:prstGeom prst="rect">
            <a:avLst/>
          </a:prstGeom>
        </p:spPr>
        <p:txBody>
          <a:bodyPr anchor="t" rtlCol="false" tIns="0" lIns="0" bIns="0" rIns="0">
            <a:spAutoFit/>
          </a:bodyPr>
          <a:lstStyle/>
          <a:p>
            <a:pPr>
              <a:lnSpc>
                <a:spcPts val="2141"/>
              </a:lnSpc>
            </a:pPr>
            <a:r>
              <a:rPr lang="en-US" sz="1529">
                <a:solidFill>
                  <a:srgbClr val="000000"/>
                </a:solidFill>
                <a:latin typeface="Canva Sans Bold"/>
              </a:rPr>
              <a:t>User File Upload: The Flask application allows students to upload scanned answer sheets in PDF format. This is crucial as it enables students to submit their scanned answer sheets electronically.</a:t>
            </a:r>
          </a:p>
          <a:p>
            <a:pPr>
              <a:lnSpc>
                <a:spcPts val="2141"/>
              </a:lnSpc>
            </a:pPr>
          </a:p>
          <a:p>
            <a:pPr>
              <a:lnSpc>
                <a:spcPts val="2141"/>
              </a:lnSpc>
            </a:pPr>
            <a:r>
              <a:rPr lang="en-US" sz="1529">
                <a:solidFill>
                  <a:srgbClr val="000000"/>
                </a:solidFill>
                <a:latin typeface="Canva Sans Bold"/>
              </a:rPr>
              <a:t>Server-Side Processing: The application handles the server-side processing of the uploaded PDF files. It saves the uploaded PDF files to a designated folder on the server (uploads/pdf), ensuring secure storage.</a:t>
            </a:r>
          </a:p>
          <a:p>
            <a:pPr>
              <a:lnSpc>
                <a:spcPts val="2141"/>
              </a:lnSpc>
            </a:pPr>
          </a:p>
          <a:p>
            <a:pPr>
              <a:lnSpc>
                <a:spcPts val="2141"/>
              </a:lnSpc>
            </a:pPr>
            <a:r>
              <a:rPr lang="en-US" sz="1529">
                <a:solidFill>
                  <a:srgbClr val="000000"/>
                </a:solidFill>
                <a:latin typeface="Canva Sans Bold"/>
              </a:rPr>
              <a:t>Database Storage: The application uses POSTGRES SQL to create and manage a database to store information about the uploaded PDF files. This includes the filename and an associated unique identifier (ID). This database allows the university to keep track of which students have submitted their answer sheets and retrieve them when needed.</a:t>
            </a:r>
          </a:p>
          <a:p>
            <a:pPr>
              <a:lnSpc>
                <a:spcPts val="2141"/>
              </a:lnSpc>
            </a:pPr>
          </a:p>
          <a:p>
            <a:pPr>
              <a:lnSpc>
                <a:spcPts val="2141"/>
              </a:lnSpc>
            </a:pPr>
            <a:r>
              <a:rPr lang="en-US" sz="1529">
                <a:solidFill>
                  <a:srgbClr val="000000"/>
                </a:solidFill>
                <a:latin typeface="Canva Sans Bold"/>
              </a:rPr>
              <a:t>Security: The application uses Flask-Uploads to manage file uploads securely. It also inserts the uploaded file information into the SQLite database, which helps in auditing and tracking the submitted answer sheets.</a:t>
            </a:r>
          </a:p>
          <a:p>
            <a:pPr>
              <a:lnSpc>
                <a:spcPts val="2141"/>
              </a:lnSpc>
            </a:pPr>
          </a:p>
          <a:p>
            <a:pPr>
              <a:lnSpc>
                <a:spcPts val="2141"/>
              </a:lnSpc>
            </a:pPr>
            <a:r>
              <a:rPr lang="en-US" sz="1529">
                <a:solidFill>
                  <a:srgbClr val="000000"/>
                </a:solidFill>
                <a:latin typeface="Canva Sans Bold"/>
              </a:rPr>
              <a:t>Feedback to Users: When a PDF is successfully uploaded and stored, the application returns a message ("PDF uploaded and stored successfully!"). Providing feedback to users is essential for a user-friendly experience.</a:t>
            </a:r>
          </a:p>
          <a:p>
            <a:pPr>
              <a:lnSpc>
                <a:spcPts val="2141"/>
              </a:lnSpc>
            </a:pPr>
          </a:p>
          <a:p>
            <a:pPr>
              <a:lnSpc>
                <a:spcPts val="2141"/>
              </a:lnSpc>
            </a:pPr>
            <a:r>
              <a:rPr lang="en-US" sz="1529">
                <a:solidFill>
                  <a:srgbClr val="000000"/>
                </a:solidFill>
                <a:latin typeface="Canva Sans Bold"/>
              </a:rPr>
              <a:t> OCR Conversion: While this code handles the file upload and storage aspect, it doesn't perform OCR (Optical Character Recognition) to convert handwriting to text. You would need to integrate OCR software or services into your application to achieve this functionality.</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EEFAFF"/>
        </a:solidFill>
      </p:bgPr>
    </p:bg>
    <p:spTree>
      <p:nvGrpSpPr>
        <p:cNvPr id="1" name=""/>
        <p:cNvGrpSpPr/>
        <p:nvPr/>
      </p:nvGrpSpPr>
      <p:grpSpPr>
        <a:xfrm>
          <a:off x="0" y="0"/>
          <a:ext cx="0" cy="0"/>
          <a:chOff x="0" y="0"/>
          <a:chExt cx="0" cy="0"/>
        </a:xfrm>
      </p:grpSpPr>
      <p:sp>
        <p:nvSpPr>
          <p:cNvPr name="TextBox 2" id="2"/>
          <p:cNvSpPr txBox="true"/>
          <p:nvPr/>
        </p:nvSpPr>
        <p:spPr>
          <a:xfrm rot="0">
            <a:off x="202539" y="159703"/>
            <a:ext cx="6970990"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PROTOTYPE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4986619">
            <a:off x="-2800762" y="3343677"/>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926706" y="-3752582"/>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4"/>
            <a:stretch>
              <a:fillRect l="0" t="0" r="0" b="0"/>
            </a:stretch>
          </a:blipFill>
        </p:spPr>
      </p:sp>
      <p:sp>
        <p:nvSpPr>
          <p:cNvPr name="Freeform 4" id="4"/>
          <p:cNvSpPr/>
          <p:nvPr/>
        </p:nvSpPr>
        <p:spPr>
          <a:xfrm flipH="false" flipV="false" rot="-10338574">
            <a:off x="4569016" y="-5480084"/>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4"/>
            <a:stretch>
              <a:fillRect l="0" t="0" r="0" b="0"/>
            </a:stretch>
          </a:blipFill>
        </p:spPr>
      </p:sp>
      <p:sp>
        <p:nvSpPr>
          <p:cNvPr name="Freeform 5" id="5"/>
          <p:cNvSpPr/>
          <p:nvPr/>
        </p:nvSpPr>
        <p:spPr>
          <a:xfrm flipH="false" flipV="false" rot="9024995">
            <a:off x="-2679407" y="-4114800"/>
            <a:ext cx="9152475" cy="8229600"/>
          </a:xfrm>
          <a:custGeom>
            <a:avLst/>
            <a:gdLst/>
            <a:ahLst/>
            <a:cxnLst/>
            <a:rect r="r" b="b" t="t" l="l"/>
            <a:pathLst>
              <a:path h="8229600" w="9152475">
                <a:moveTo>
                  <a:pt x="0" y="0"/>
                </a:moveTo>
                <a:lnTo>
                  <a:pt x="9152474" y="0"/>
                </a:lnTo>
                <a:lnTo>
                  <a:pt x="9152474" y="8229600"/>
                </a:lnTo>
                <a:lnTo>
                  <a:pt x="0" y="8229600"/>
                </a:lnTo>
                <a:lnTo>
                  <a:pt x="0" y="0"/>
                </a:lnTo>
                <a:close/>
              </a:path>
            </a:pathLst>
          </a:custGeom>
          <a:blipFill>
            <a:blip r:embed="rId4"/>
            <a:stretch>
              <a:fillRect l="0" t="0" r="0" b="0"/>
            </a:stretch>
          </a:blipFill>
        </p:spPr>
      </p:sp>
      <p:sp>
        <p:nvSpPr>
          <p:cNvPr name="Freeform 6" id="6"/>
          <p:cNvSpPr/>
          <p:nvPr/>
        </p:nvSpPr>
        <p:spPr>
          <a:xfrm flipH="false" flipV="true" rot="-5936786">
            <a:off x="16141297" y="3404390"/>
            <a:ext cx="5029200" cy="4114800"/>
          </a:xfrm>
          <a:custGeom>
            <a:avLst/>
            <a:gdLst/>
            <a:ahLst/>
            <a:cxnLst/>
            <a:rect r="r" b="b" t="t" l="l"/>
            <a:pathLst>
              <a:path h="4114800" w="5029200">
                <a:moveTo>
                  <a:pt x="0" y="4114800"/>
                </a:moveTo>
                <a:lnTo>
                  <a:pt x="5029200" y="4114800"/>
                </a:lnTo>
                <a:lnTo>
                  <a:pt x="5029200" y="0"/>
                </a:lnTo>
                <a:lnTo>
                  <a:pt x="0" y="0"/>
                </a:lnTo>
                <a:lnTo>
                  <a:pt x="0"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8180711" y="-4904700"/>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5"/>
            <a:stretch>
              <a:fillRect l="0" t="0" r="0" b="0"/>
            </a:stretch>
          </a:blipFill>
        </p:spPr>
      </p:sp>
      <p:sp>
        <p:nvSpPr>
          <p:cNvPr name="Freeform 8" id="8"/>
          <p:cNvSpPr/>
          <p:nvPr/>
        </p:nvSpPr>
        <p:spPr>
          <a:xfrm flipH="false" flipV="false" rot="0">
            <a:off x="-2672048" y="-5018174"/>
            <a:ext cx="7401497" cy="8229600"/>
          </a:xfrm>
          <a:custGeom>
            <a:avLst/>
            <a:gdLst/>
            <a:ahLst/>
            <a:cxnLst/>
            <a:rect r="r" b="b" t="t" l="l"/>
            <a:pathLst>
              <a:path h="8229600" w="7401497">
                <a:moveTo>
                  <a:pt x="0" y="0"/>
                </a:moveTo>
                <a:lnTo>
                  <a:pt x="7401496" y="0"/>
                </a:lnTo>
                <a:lnTo>
                  <a:pt x="7401496" y="8229600"/>
                </a:lnTo>
                <a:lnTo>
                  <a:pt x="0" y="8229600"/>
                </a:lnTo>
                <a:lnTo>
                  <a:pt x="0" y="0"/>
                </a:lnTo>
                <a:close/>
              </a:path>
            </a:pathLst>
          </a:custGeom>
          <a:blipFill>
            <a:blip r:embed="rId5"/>
            <a:stretch>
              <a:fillRect l="0" t="0" r="0" b="0"/>
            </a:stretch>
          </a:blipFill>
        </p:spPr>
      </p:sp>
      <p:sp>
        <p:nvSpPr>
          <p:cNvPr name="Freeform 9" id="9"/>
          <p:cNvSpPr/>
          <p:nvPr/>
        </p:nvSpPr>
        <p:spPr>
          <a:xfrm flipH="false" flipV="false" rot="-6712665">
            <a:off x="-990270" y="7258855"/>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5"/>
            <a:stretch>
              <a:fillRect l="0" t="0" r="0" b="0"/>
            </a:stretch>
          </a:blipFill>
        </p:spPr>
      </p:sp>
      <p:sp>
        <p:nvSpPr>
          <p:cNvPr name="Freeform 10" id="10"/>
          <p:cNvSpPr/>
          <p:nvPr/>
        </p:nvSpPr>
        <p:spPr>
          <a:xfrm flipH="false" flipV="false" rot="-1846334">
            <a:off x="9995837" y="6172200"/>
            <a:ext cx="7401497" cy="8229600"/>
          </a:xfrm>
          <a:custGeom>
            <a:avLst/>
            <a:gdLst/>
            <a:ahLst/>
            <a:cxnLst/>
            <a:rect r="r" b="b" t="t" l="l"/>
            <a:pathLst>
              <a:path h="8229600" w="7401497">
                <a:moveTo>
                  <a:pt x="0" y="0"/>
                </a:moveTo>
                <a:lnTo>
                  <a:pt x="7401496" y="0"/>
                </a:lnTo>
                <a:lnTo>
                  <a:pt x="7401496" y="8229600"/>
                </a:lnTo>
                <a:lnTo>
                  <a:pt x="0" y="8229600"/>
                </a:lnTo>
                <a:lnTo>
                  <a:pt x="0" y="0"/>
                </a:lnTo>
                <a:close/>
              </a:path>
            </a:pathLst>
          </a:custGeom>
          <a:blipFill>
            <a:blip r:embed="rId5"/>
            <a:stretch>
              <a:fillRect l="0" t="0" r="0" b="0"/>
            </a:stretch>
          </a:blipFill>
        </p:spPr>
      </p:sp>
      <p:sp>
        <p:nvSpPr>
          <p:cNvPr name="TextBox 11" id="11"/>
          <p:cNvSpPr txBox="true"/>
          <p:nvPr/>
        </p:nvSpPr>
        <p:spPr>
          <a:xfrm rot="0">
            <a:off x="2725007" y="5019675"/>
            <a:ext cx="12837986" cy="2155571"/>
          </a:xfrm>
          <a:prstGeom prst="rect">
            <a:avLst/>
          </a:prstGeom>
        </p:spPr>
        <p:txBody>
          <a:bodyPr anchor="t" rtlCol="false" tIns="0" lIns="0" bIns="0" rIns="0">
            <a:spAutoFit/>
          </a:bodyPr>
          <a:lstStyle/>
          <a:p>
            <a:pPr algn="ctr">
              <a:lnSpc>
                <a:spcPts val="17271"/>
              </a:lnSpc>
            </a:pPr>
            <a:r>
              <a:rPr lang="en-US" sz="13599">
                <a:solidFill>
                  <a:srgbClr val="273384"/>
                </a:solidFill>
                <a:ea typeface="Eczar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DAFvPk5bGB4</dc:identifier>
  <dcterms:modified xsi:type="dcterms:W3CDTF">2011-08-01T06:04:30Z</dcterms:modified>
  <cp:revision>1</cp:revision>
  <dc:title>PPT</dc:title>
</cp:coreProperties>
</file>

<file path=docProps/thumbnail.jpeg>
</file>